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476143"/>
            <a:ext cx="9933503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Predictive Policing: Transforming Crime Analysis for Proactive Safety 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348389" y="5308997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By-Team Millennium HyperSpace</a:t>
            </a:r>
            <a:endParaRPr lang="en-US" sz="2187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235273"/>
            <a:ext cx="47535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Problem Statement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681645" y="2596158"/>
            <a:ext cx="9600248" cy="2498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Law enforcement agencies and communities often struggle to effectively analyze and utilize crime data to identify high-crime areas and implement proactive crime prevention measures. Traditional methods may be time-consuming and lack the ability to predict potential crime hotspots, leading to reactive rather than proactive approaches to law enforcement.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681645" y="5428298"/>
            <a:ext cx="960024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problem statement is in compliance with the Goal 16 of Peace Justice and Strong Institutions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2348389" y="2262902"/>
            <a:ext cx="44410" cy="4126111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0" name="Text 6"/>
          <p:cNvSpPr/>
          <p:nvPr/>
        </p:nvSpPr>
        <p:spPr>
          <a:xfrm>
            <a:off x="2348389" y="663892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354336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Challenges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348389" y="2720697"/>
            <a:ext cx="2949416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💡</a:t>
            </a:r>
            <a:pPr algn="l" indent="0" marL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Lack of Predictive Analytics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3832146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Many existing systems focus on historical crime data but lack predictive analytics to anticipate future crime hotspots, making it challenging to implement preemptive strategies.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847398" y="2720697"/>
            <a:ext cx="2949416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💡</a:t>
            </a:r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Inefficient Data Analysis: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847398" y="3832146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Law enforcement agencies may face challenges in efficiently analyzing and interpreting vast amounts of crime data, hindering their ability to identify patterns and trends.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346406" y="2720697"/>
            <a:ext cx="2949416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💡</a:t>
            </a:r>
            <a:pPr algn="l" indent="0" marL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pPr algn="l" indent="0" marL="0">
              <a:lnSpc>
                <a:spcPts val="3499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Limited Community Engagement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9346406" y="3832146"/>
            <a:ext cx="2949416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Communities often lack accessible platforms to actively participate in crime prevention efforts or contribute local insights, hindering the collaborative aspect of community policing.</a:t>
            </a:r>
            <a:endParaRPr lang="en-US" sz="1750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15396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Solution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38185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Crime Mapping and Prevention Platform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398716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proposed solution is a comprehensive Crime Mapping and Prevention Platform that leverages data analytics, machine learning, and community engagement to identify high-crime areas and facilitate proactive crime prevention measures.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565868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2019240"/>
          </a:xfrm>
          <a:prstGeom prst="rect">
            <a:avLst/>
          </a:prstGeom>
          <a:solidFill>
            <a:srgbClr val="000000"/>
          </a:solidFill>
          <a:ln w="9644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201924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1201924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838456" y="427673"/>
            <a:ext cx="494288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spc="-92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Implementation and Features</a:t>
            </a:r>
            <a:endParaRPr lang="en-US" sz="3062" dirty="0"/>
          </a:p>
        </p:txBody>
      </p:sp>
      <p:sp>
        <p:nvSpPr>
          <p:cNvPr id="7" name="Shape 3"/>
          <p:cNvSpPr/>
          <p:nvPr/>
        </p:nvSpPr>
        <p:spPr>
          <a:xfrm>
            <a:off x="7299722" y="1146929"/>
            <a:ext cx="31075" cy="10444639"/>
          </a:xfrm>
          <a:prstGeom prst="roundRect">
            <a:avLst>
              <a:gd name="adj" fmla="val 225238"/>
            </a:avLst>
          </a:prstGeom>
          <a:solidFill>
            <a:srgbClr val="970248"/>
          </a:solidFill>
          <a:ln/>
        </p:spPr>
      </p:sp>
      <p:sp>
        <p:nvSpPr>
          <p:cNvPr id="8" name="Shape 4"/>
          <p:cNvSpPr/>
          <p:nvPr/>
        </p:nvSpPr>
        <p:spPr>
          <a:xfrm>
            <a:off x="7490162" y="1427738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970248"/>
          </a:solidFill>
          <a:ln/>
        </p:spPr>
      </p:sp>
      <p:sp>
        <p:nvSpPr>
          <p:cNvPr id="9" name="Shape 5"/>
          <p:cNvSpPr/>
          <p:nvPr/>
        </p:nvSpPr>
        <p:spPr>
          <a:xfrm>
            <a:off x="7140238" y="1268373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7E023C"/>
          </a:solidFill>
          <a:ln w="9644">
            <a:solidFill>
              <a:srgbClr val="970248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69420" y="1297424"/>
            <a:ext cx="914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1837" dirty="0"/>
          </a:p>
        </p:txBody>
      </p:sp>
      <p:sp>
        <p:nvSpPr>
          <p:cNvPr id="11" name="Text 7"/>
          <p:cNvSpPr/>
          <p:nvPr/>
        </p:nvSpPr>
        <p:spPr>
          <a:xfrm>
            <a:off x="8170664" y="1302425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Integration:</a:t>
            </a:r>
            <a:endParaRPr lang="en-US" sz="1531" dirty="0"/>
          </a:p>
        </p:txBody>
      </p:sp>
      <p:sp>
        <p:nvSpPr>
          <p:cNvPr id="12" name="Text 8"/>
          <p:cNvSpPr/>
          <p:nvPr/>
        </p:nvSpPr>
        <p:spPr>
          <a:xfrm>
            <a:off x="8170664" y="1638657"/>
            <a:ext cx="2621280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Aggregate and integrate diverse sources of crime data, including police reports, incident logs, and community reports, into a centralized platform.</a:t>
            </a:r>
            <a:endParaRPr lang="en-US" sz="1225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748" y="2808446"/>
            <a:ext cx="1667113" cy="1665684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6595884" y="220533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970248"/>
          </a:solidFill>
          <a:ln/>
        </p:spPr>
      </p:sp>
      <p:sp>
        <p:nvSpPr>
          <p:cNvPr id="15" name="Shape 10"/>
          <p:cNvSpPr/>
          <p:nvPr/>
        </p:nvSpPr>
        <p:spPr>
          <a:xfrm>
            <a:off x="7140238" y="204597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7E023C"/>
          </a:solidFill>
          <a:ln w="9644">
            <a:solidFill>
              <a:srgbClr val="970248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242750" y="2075021"/>
            <a:ext cx="1447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1837" dirty="0"/>
          </a:p>
        </p:txBody>
      </p:sp>
      <p:sp>
        <p:nvSpPr>
          <p:cNvPr id="17" name="Text 12"/>
          <p:cNvSpPr/>
          <p:nvPr/>
        </p:nvSpPr>
        <p:spPr>
          <a:xfrm>
            <a:off x="4410908" y="2080022"/>
            <a:ext cx="204882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Geospatial Visualization:</a:t>
            </a:r>
            <a:endParaRPr lang="en-US" sz="1531" dirty="0"/>
          </a:p>
        </p:txBody>
      </p:sp>
      <p:sp>
        <p:nvSpPr>
          <p:cNvPr id="18" name="Text 13"/>
          <p:cNvSpPr/>
          <p:nvPr/>
        </p:nvSpPr>
        <p:spPr>
          <a:xfrm>
            <a:off x="3838456" y="2416254"/>
            <a:ext cx="2621280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Utilize geospatial mapping to visually represent crime data, allowing law enforcement and community members to identify crime trends and patterns in specific areas.</a:t>
            </a:r>
            <a:endParaRPr lang="en-US" sz="1225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995" y="3834765"/>
            <a:ext cx="2496741" cy="1465659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7490162" y="5065931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970248"/>
          </a:solidFill>
          <a:ln/>
        </p:spPr>
      </p:sp>
      <p:sp>
        <p:nvSpPr>
          <p:cNvPr id="21" name="Shape 15"/>
          <p:cNvSpPr/>
          <p:nvPr/>
        </p:nvSpPr>
        <p:spPr>
          <a:xfrm>
            <a:off x="7140238" y="4906566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7E023C"/>
          </a:solidFill>
          <a:ln w="9644">
            <a:solidFill>
              <a:srgbClr val="970248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7246560" y="4935617"/>
            <a:ext cx="13716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1837" dirty="0"/>
          </a:p>
        </p:txBody>
      </p:sp>
      <p:sp>
        <p:nvSpPr>
          <p:cNvPr id="23" name="Text 17"/>
          <p:cNvSpPr/>
          <p:nvPr/>
        </p:nvSpPr>
        <p:spPr>
          <a:xfrm>
            <a:off x="8170664" y="4940618"/>
            <a:ext cx="2621280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Community Reporting Interface:</a:t>
            </a:r>
            <a:endParaRPr lang="en-US" sz="1531" dirty="0"/>
          </a:p>
        </p:txBody>
      </p:sp>
      <p:sp>
        <p:nvSpPr>
          <p:cNvPr id="24" name="Text 18"/>
          <p:cNvSpPr/>
          <p:nvPr/>
        </p:nvSpPr>
        <p:spPr>
          <a:xfrm>
            <a:off x="8170664" y="5519857"/>
            <a:ext cx="2621280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 a user-friendly interface that allows community members to report suspicious activities or concerns directly onto the platform. Enable two-way communication between law enforcement and the community</a:t>
            </a:r>
            <a:endParaRPr lang="en-US" sz="1225" dirty="0"/>
          </a:p>
        </p:txBody>
      </p:sp>
      <p:sp>
        <p:nvSpPr>
          <p:cNvPr id="25" name="Shape 19"/>
          <p:cNvSpPr/>
          <p:nvPr/>
        </p:nvSpPr>
        <p:spPr>
          <a:xfrm>
            <a:off x="6595884" y="690937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970248"/>
          </a:solidFill>
          <a:ln/>
        </p:spPr>
      </p:sp>
      <p:sp>
        <p:nvSpPr>
          <p:cNvPr id="26" name="Shape 20"/>
          <p:cNvSpPr/>
          <p:nvPr/>
        </p:nvSpPr>
        <p:spPr>
          <a:xfrm>
            <a:off x="7140238" y="675001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7E023C"/>
          </a:solidFill>
          <a:ln w="9644">
            <a:solidFill>
              <a:srgbClr val="970248"/>
            </a:solidFill>
            <a:prstDash val="solid"/>
          </a:ln>
        </p:spPr>
      </p:sp>
      <p:sp>
        <p:nvSpPr>
          <p:cNvPr id="27" name="Text 21"/>
          <p:cNvSpPr/>
          <p:nvPr/>
        </p:nvSpPr>
        <p:spPr>
          <a:xfrm>
            <a:off x="7238940" y="6779062"/>
            <a:ext cx="15240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1837" dirty="0"/>
          </a:p>
        </p:txBody>
      </p:sp>
      <p:sp>
        <p:nvSpPr>
          <p:cNvPr id="28" name="Text 22"/>
          <p:cNvSpPr/>
          <p:nvPr/>
        </p:nvSpPr>
        <p:spPr>
          <a:xfrm>
            <a:off x="4738092" y="6784062"/>
            <a:ext cx="172164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Predictive Analytics:</a:t>
            </a:r>
            <a:endParaRPr lang="en-US" sz="1531" dirty="0"/>
          </a:p>
        </p:txBody>
      </p:sp>
      <p:sp>
        <p:nvSpPr>
          <p:cNvPr id="29" name="Text 23"/>
          <p:cNvSpPr/>
          <p:nvPr/>
        </p:nvSpPr>
        <p:spPr>
          <a:xfrm>
            <a:off x="3838456" y="7120295"/>
            <a:ext cx="2621280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 machine learning algorithms to analyze historical crime data and predict potential crime hotspots. This enables law enforcement to allocate resources more effectively and proactively address emerging trends.</a:t>
            </a:r>
            <a:endParaRPr lang="en-US" sz="1225" dirty="0"/>
          </a:p>
        </p:txBody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812" y="9036248"/>
            <a:ext cx="1878568" cy="1252299"/>
          </a:xfrm>
          <a:prstGeom prst="rect">
            <a:avLst/>
          </a:prstGeom>
        </p:spPr>
      </p:pic>
      <p:sp>
        <p:nvSpPr>
          <p:cNvPr id="31" name="Shape 24"/>
          <p:cNvSpPr/>
          <p:nvPr/>
        </p:nvSpPr>
        <p:spPr>
          <a:xfrm>
            <a:off x="7490162" y="8894862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970248"/>
          </a:solidFill>
          <a:ln/>
        </p:spPr>
      </p:sp>
      <p:sp>
        <p:nvSpPr>
          <p:cNvPr id="32" name="Shape 25"/>
          <p:cNvSpPr/>
          <p:nvPr/>
        </p:nvSpPr>
        <p:spPr>
          <a:xfrm>
            <a:off x="7140238" y="873549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7E023C"/>
          </a:solidFill>
          <a:ln w="9644">
            <a:solidFill>
              <a:srgbClr val="970248"/>
            </a:solidFill>
            <a:prstDash val="solid"/>
          </a:ln>
        </p:spPr>
      </p:sp>
      <p:sp>
        <p:nvSpPr>
          <p:cNvPr id="33" name="Text 26"/>
          <p:cNvSpPr/>
          <p:nvPr/>
        </p:nvSpPr>
        <p:spPr>
          <a:xfrm>
            <a:off x="7242750" y="8764548"/>
            <a:ext cx="14478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5</a:t>
            </a:r>
            <a:endParaRPr lang="en-US" sz="1837" dirty="0"/>
          </a:p>
        </p:txBody>
      </p:sp>
      <p:sp>
        <p:nvSpPr>
          <p:cNvPr id="34" name="Text 27"/>
          <p:cNvSpPr/>
          <p:nvPr/>
        </p:nvSpPr>
        <p:spPr>
          <a:xfrm>
            <a:off x="8170664" y="876954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spc="-4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Alert System:</a:t>
            </a:r>
            <a:endParaRPr lang="en-US" sz="1531" dirty="0"/>
          </a:p>
        </p:txBody>
      </p:sp>
      <p:sp>
        <p:nvSpPr>
          <p:cNvPr id="35" name="Text 28"/>
          <p:cNvSpPr/>
          <p:nvPr/>
        </p:nvSpPr>
        <p:spPr>
          <a:xfrm>
            <a:off x="8170664" y="9105781"/>
            <a:ext cx="2621280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Establish an alert system that notifies law enforcement and community stakeholders of predicted or reported crime hotspots. This ensures a timely and coordinated response to potential threats.</a:t>
            </a:r>
            <a:endParaRPr lang="en-US" sz="1225" dirty="0"/>
          </a:p>
        </p:txBody>
      </p:sp>
      <p:pic>
        <p:nvPicPr>
          <p:cNvPr id="3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50709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2756892"/>
            <a:ext cx="29494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Tech Stack</a:t>
            </a:r>
            <a:endParaRPr lang="en-US" sz="437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701177"/>
            <a:ext cx="2949416" cy="18001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348389" y="5751195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5847398" y="2756892"/>
            <a:ext cx="29504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Feasibility</a:t>
            </a:r>
            <a:endParaRPr lang="en-US" sz="4374" dirty="0"/>
          </a:p>
        </p:txBody>
      </p:sp>
      <p:sp>
        <p:nvSpPr>
          <p:cNvPr id="11" name="Text 6"/>
          <p:cNvSpPr/>
          <p:nvPr/>
        </p:nvSpPr>
        <p:spPr>
          <a:xfrm>
            <a:off x="6291739" y="3701177"/>
            <a:ext cx="250614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availability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6291739" y="4234339"/>
            <a:ext cx="2506147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Technology Integration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6291739" y="5211842"/>
            <a:ext cx="2506147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Community Engagement</a:t>
            </a:r>
            <a:endParaRPr lang="en-US" sz="2187" dirty="0"/>
          </a:p>
        </p:txBody>
      </p:sp>
      <p:sp>
        <p:nvSpPr>
          <p:cNvPr id="14" name="Text 9"/>
          <p:cNvSpPr/>
          <p:nvPr/>
        </p:nvSpPr>
        <p:spPr>
          <a:xfrm>
            <a:off x="6291739" y="6189345"/>
            <a:ext cx="250614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Cost-Efficiency</a:t>
            </a:r>
            <a:endParaRPr lang="en-US" sz="2187" dirty="0"/>
          </a:p>
        </p:txBody>
      </p:sp>
      <p:sp>
        <p:nvSpPr>
          <p:cNvPr id="15" name="Text 10"/>
          <p:cNvSpPr/>
          <p:nvPr/>
        </p:nvSpPr>
        <p:spPr>
          <a:xfrm>
            <a:off x="9347478" y="2756892"/>
            <a:ext cx="294941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Business Model</a:t>
            </a:r>
            <a:endParaRPr lang="en-US" sz="4374" dirty="0"/>
          </a:p>
        </p:txBody>
      </p:sp>
      <p:sp>
        <p:nvSpPr>
          <p:cNvPr id="16" name="Text 11"/>
          <p:cNvSpPr/>
          <p:nvPr/>
        </p:nvSpPr>
        <p:spPr>
          <a:xfrm>
            <a:off x="9791819" y="4395549"/>
            <a:ext cx="250507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Freemium Model</a:t>
            </a:r>
            <a:endParaRPr lang="en-US" sz="2187" dirty="0"/>
          </a:p>
        </p:txBody>
      </p:sp>
      <p:sp>
        <p:nvSpPr>
          <p:cNvPr id="17" name="Text 12"/>
          <p:cNvSpPr/>
          <p:nvPr/>
        </p:nvSpPr>
        <p:spPr>
          <a:xfrm>
            <a:off x="9791819" y="4928711"/>
            <a:ext cx="2505075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Partnerships</a:t>
            </a:r>
            <a:endParaRPr lang="en-US" sz="2187" dirty="0"/>
          </a:p>
        </p:txBody>
      </p:sp>
      <p:sp>
        <p:nvSpPr>
          <p:cNvPr id="18" name="Text 13"/>
          <p:cNvSpPr/>
          <p:nvPr/>
        </p:nvSpPr>
        <p:spPr>
          <a:xfrm>
            <a:off x="9791819" y="5461873"/>
            <a:ext cx="2505075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499"/>
              </a:lnSpc>
              <a:buSzPct val="100000"/>
              <a:buChar char="•"/>
            </a:pPr>
            <a:r>
              <a:rPr lang="en-US" sz="218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Workshops &amp; Programs</a:t>
            </a:r>
            <a:endParaRPr lang="en-US" sz="2187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396014"/>
            <a:ext cx="3555087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4374"/>
              </a:lnSpc>
              <a:buNone/>
            </a:pPr>
            <a:r>
              <a:rPr lang="en-US" sz="3499" b="1" spc="-105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</a:t>
            </a:r>
            <a:endParaRPr lang="en-US" sz="3499" dirty="0"/>
          </a:p>
        </p:txBody>
      </p:sp>
      <p:sp>
        <p:nvSpPr>
          <p:cNvPr id="7" name="Text 3"/>
          <p:cNvSpPr/>
          <p:nvPr/>
        </p:nvSpPr>
        <p:spPr>
          <a:xfrm>
            <a:off x="2348389" y="3201353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addressing these challenges and incorporating advanced technologies, the Crime Mapping and Prevention Platform aims to enhance overall safety and security, fostering a collaborative approach between law enforcement agencies and the communities they serve.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48389" y="4517469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intention is not to create an atmosphere of fear but to help the society in the most feasible way and make it safe to the best extent possible.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348389" y="547818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2023-12-24T18:03:07Z</dcterms:created>
  <dcterms:modified xsi:type="dcterms:W3CDTF">2023-12-24T18:03:07Z</dcterms:modified>
</cp:coreProperties>
</file>